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57" r:id="rId3"/>
    <p:sldId id="272" r:id="rId4"/>
    <p:sldId id="258" r:id="rId5"/>
    <p:sldId id="259" r:id="rId6"/>
    <p:sldId id="261" r:id="rId7"/>
    <p:sldId id="260" r:id="rId8"/>
    <p:sldId id="268" r:id="rId9"/>
    <p:sldId id="266" r:id="rId10"/>
    <p:sldId id="262" r:id="rId11"/>
    <p:sldId id="263" r:id="rId12"/>
    <p:sldId id="264" r:id="rId13"/>
    <p:sldId id="265" r:id="rId14"/>
    <p:sldId id="269" r:id="rId15"/>
    <p:sldId id="270" r:id="rId16"/>
    <p:sldId id="271" r:id="rId17"/>
    <p:sldId id="273" r:id="rId18"/>
    <p:sldId id="278" r:id="rId19"/>
    <p:sldId id="274" r:id="rId20"/>
    <p:sldId id="276" r:id="rId21"/>
    <p:sldId id="275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/>
              <a:t>SATs Results 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'KS2 Attainment graphs'!$AF$1</c:f>
              <c:strCache>
                <c:ptCount val="1"/>
                <c:pt idx="0">
                  <c:v>CMS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'KS2 Attainment graphs'!$AE$2:$AE$4</c:f>
              <c:strCache>
                <c:ptCount val="3"/>
                <c:pt idx="0">
                  <c:v>Reading</c:v>
                </c:pt>
                <c:pt idx="1">
                  <c:v>Maths</c:v>
                </c:pt>
                <c:pt idx="2">
                  <c:v>Grammar Punctuation and Spelling (GPS)</c:v>
                </c:pt>
              </c:strCache>
            </c:strRef>
          </c:cat>
          <c:val>
            <c:numRef>
              <c:f>'KS2 Attainment graphs'!$AF$2:$AF$4</c:f>
              <c:numCache>
                <c:formatCode>0</c:formatCode>
                <c:ptCount val="3"/>
                <c:pt idx="0">
                  <c:v>73.913043478260875</c:v>
                </c:pt>
                <c:pt idx="1">
                  <c:v>82.608695652173921</c:v>
                </c:pt>
                <c:pt idx="2">
                  <c:v>85.507246376811594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C2-49B6-9239-6A38678944BF}"/>
            </c:ext>
          </c:extLst>
        </c:ser>
        <c:ser>
          <c:idx val="1"/>
          <c:order val="1"/>
          <c:tx>
            <c:strRef>
              <c:f>'KS2 Attainment graphs'!$AG$1</c:f>
              <c:strCache>
                <c:ptCount val="1"/>
                <c:pt idx="0">
                  <c:v>National Average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'KS2 Attainment graphs'!$AE$2:$AE$4</c:f>
              <c:strCache>
                <c:ptCount val="3"/>
                <c:pt idx="0">
                  <c:v>Reading</c:v>
                </c:pt>
                <c:pt idx="1">
                  <c:v>Maths</c:v>
                </c:pt>
                <c:pt idx="2">
                  <c:v>Grammar Punctuation and Spelling (GPS)</c:v>
                </c:pt>
              </c:strCache>
            </c:strRef>
          </c:cat>
          <c:val>
            <c:numRef>
              <c:f>'KS2 Attainment graphs'!$AG$2:$AG$4</c:f>
              <c:numCache>
                <c:formatCode>0</c:formatCode>
                <c:ptCount val="3"/>
                <c:pt idx="0">
                  <c:v>73</c:v>
                </c:pt>
                <c:pt idx="1">
                  <c:v>79</c:v>
                </c:pt>
                <c:pt idx="2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C2-49B6-9239-6A38678944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9764783"/>
        <c:axId val="539765615"/>
      </c:barChart>
      <c:catAx>
        <c:axId val="539764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9765615"/>
        <c:crosses val="autoZero"/>
        <c:auto val="1"/>
        <c:lblAlgn val="ctr"/>
        <c:lblOffset val="100"/>
        <c:noMultiLvlLbl val="0"/>
      </c:catAx>
      <c:valAx>
        <c:axId val="539765615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97647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/>
              <a:t>GL</a:t>
            </a:r>
            <a:r>
              <a:rPr lang="en-GB" sz="1400" baseline="0" dirty="0"/>
              <a:t> Assessments at the end of Year 8</a:t>
            </a:r>
            <a:endParaRPr lang="en-GB" sz="1400" dirty="0"/>
          </a:p>
        </c:rich>
      </c:tx>
      <c:layout>
        <c:manualLayout>
          <c:xMode val="edge"/>
          <c:yMode val="edge"/>
          <c:x val="0.1702379492936570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074017121994052E-2"/>
          <c:y val="0.1024043428889552"/>
          <c:w val="0.88994749230265324"/>
          <c:h val="0.668620365903807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'Y8 Journey'!$I$1</c:f>
              <c:strCache>
                <c:ptCount val="1"/>
                <c:pt idx="0">
                  <c:v>CMS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'Y8 Journey'!$H$2:$H$3</c:f>
              <c:strCache>
                <c:ptCount val="2"/>
                <c:pt idx="0">
                  <c:v>English</c:v>
                </c:pt>
                <c:pt idx="1">
                  <c:v>Maths</c:v>
                </c:pt>
              </c:strCache>
            </c:strRef>
          </c:cat>
          <c:val>
            <c:numRef>
              <c:f>'Y8 Journey'!$I$2:$I$3</c:f>
              <c:numCache>
                <c:formatCode>General</c:formatCode>
                <c:ptCount val="2"/>
                <c:pt idx="0">
                  <c:v>87</c:v>
                </c:pt>
                <c:pt idx="1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B9-42A7-B9DE-BEE29B97EA44}"/>
            </c:ext>
          </c:extLst>
        </c:ser>
        <c:ser>
          <c:idx val="1"/>
          <c:order val="1"/>
          <c:tx>
            <c:strRef>
              <c:f>'Y8 Journey'!$J$1</c:f>
              <c:strCache>
                <c:ptCount val="1"/>
                <c:pt idx="0">
                  <c:v>National Average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'Y8 Journey'!$H$2:$H$3</c:f>
              <c:strCache>
                <c:ptCount val="2"/>
                <c:pt idx="0">
                  <c:v>English</c:v>
                </c:pt>
                <c:pt idx="1">
                  <c:v>Maths</c:v>
                </c:pt>
              </c:strCache>
            </c:strRef>
          </c:cat>
          <c:val>
            <c:numRef>
              <c:f>'Y8 Journey'!$J$2:$J$3</c:f>
              <c:numCache>
                <c:formatCode>General</c:formatCode>
                <c:ptCount val="2"/>
                <c:pt idx="0">
                  <c:v>77</c:v>
                </c:pt>
                <c:pt idx="1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B9-42A7-B9DE-BEE29B97EA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6334943"/>
        <c:axId val="536341183"/>
      </c:barChart>
      <c:catAx>
        <c:axId val="536334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341183"/>
        <c:crosses val="autoZero"/>
        <c:auto val="1"/>
        <c:lblAlgn val="ctr"/>
        <c:lblOffset val="100"/>
        <c:noMultiLvlLbl val="0"/>
      </c:catAx>
      <c:valAx>
        <c:axId val="536341183"/>
        <c:scaling>
          <c:orientation val="minMax"/>
          <c:max val="9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334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382481849030986"/>
          <c:y val="0.9315005787191788"/>
          <c:w val="0.49235015558566109"/>
          <c:h val="5.51290539975949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1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515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523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564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722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081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70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3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546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82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19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08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7825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6.m4a"/><Relationship Id="rId7" Type="http://schemas.microsoft.com/office/2007/relationships/hdphoto" Target="../media/hdphoto1.wdp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6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7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2.m4a"/><Relationship Id="rId7" Type="http://schemas.openxmlformats.org/officeDocument/2006/relationships/image" Target="../media/image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3" Type="http://schemas.microsoft.com/office/2007/relationships/media" Target="../media/media14.m4a"/><Relationship Id="rId7" Type="http://schemas.microsoft.com/office/2007/relationships/media" Target="../media/media16.m4a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5" Type="http://schemas.microsoft.com/office/2007/relationships/media" Target="../media/media15.m4a"/><Relationship Id="rId10" Type="http://schemas.openxmlformats.org/officeDocument/2006/relationships/image" Target="../media/image5.png"/><Relationship Id="rId4" Type="http://schemas.openxmlformats.org/officeDocument/2006/relationships/audio" Target="../media/media14.m4a"/><Relationship Id="rId9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Assessment at </a:t>
            </a:r>
            <a:br>
              <a:rPr lang="en-GB" dirty="0"/>
            </a:br>
            <a:r>
              <a:rPr lang="en-GB" dirty="0" err="1"/>
              <a:t>Codsall</a:t>
            </a:r>
            <a:r>
              <a:rPr lang="en-GB" dirty="0"/>
              <a:t> Middle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8354" y="5291480"/>
            <a:ext cx="9079357" cy="434974"/>
          </a:xfrm>
        </p:spPr>
        <p:txBody>
          <a:bodyPr>
            <a:normAutofit/>
          </a:bodyPr>
          <a:lstStyle/>
          <a:p>
            <a:r>
              <a:rPr lang="en-GB" dirty="0"/>
              <a:t>How are we </a:t>
            </a:r>
            <a:r>
              <a:rPr lang="en-GB" dirty="0" smtClean="0"/>
              <a:t>developing </a:t>
            </a:r>
            <a:r>
              <a:rPr lang="en-GB" dirty="0"/>
              <a:t>assessment to maximise the learning of our pupils?</a:t>
            </a:r>
          </a:p>
        </p:txBody>
      </p:sp>
      <p:pic>
        <p:nvPicPr>
          <p:cNvPr id="1026" name="Picture 2" descr="Codsall Middle 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1911" y="128294"/>
            <a:ext cx="2304440" cy="795341"/>
          </a:xfrm>
          <a:prstGeom prst="rect">
            <a:avLst/>
          </a:prstGeom>
          <a:ln>
            <a:noFill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4" name="Picture 2" descr="Image result for ofsted go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7" y="128295"/>
            <a:ext cx="2128982" cy="79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visible learn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147" y="128295"/>
            <a:ext cx="792162" cy="80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2001" y="5988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4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62" y="997602"/>
            <a:ext cx="4947618" cy="54865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572" y="993531"/>
            <a:ext cx="4951289" cy="54905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9762" y="382385"/>
            <a:ext cx="11087099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/>
              <a:t>GL Assessments give us detailed </a:t>
            </a:r>
            <a:r>
              <a:rPr lang="en-GB" sz="1600" dirty="0"/>
              <a:t>information about how we are doing in different aspects of English and Maths.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6513" y="464566"/>
            <a:ext cx="1049897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Even more detailed information…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87786">
            <a:off x="1307565" y="2746699"/>
            <a:ext cx="10498974" cy="2524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ight Arrow 2"/>
          <p:cNvSpPr/>
          <p:nvPr/>
        </p:nvSpPr>
        <p:spPr>
          <a:xfrm rot="1607919">
            <a:off x="2329963" y="2691255"/>
            <a:ext cx="2637693" cy="100010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Specific questions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550999">
            <a:off x="8346833" y="1650298"/>
            <a:ext cx="2637693" cy="100010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How do our pupils compare?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9802" y="833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8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491" y="1600248"/>
            <a:ext cx="6198070" cy="31925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511790" y="3834032"/>
            <a:ext cx="3822541" cy="1917567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As pupils master the skills/knowledge needed for a </a:t>
            </a:r>
            <a:r>
              <a:rPr lang="en-GB" dirty="0" smtClean="0"/>
              <a:t>Key Assessment Criterion, </a:t>
            </a:r>
            <a:r>
              <a:rPr lang="en-GB" dirty="0"/>
              <a:t>they gain points. We use these points to measure pupils’ attainment and progress against age related expectations.</a:t>
            </a:r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524330" y="1344645"/>
            <a:ext cx="3810001" cy="1372495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On a day-to-day basis, pupils are assessed against subject specific Key Assessment Criteria – known in school as KAC.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122739" y="5179319"/>
            <a:ext cx="3822541" cy="1274716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Parents will see these assessments on reports, expressed as Developing, Meeting or Exceeding.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790" y="456798"/>
            <a:ext cx="1049897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Day-to-day Assessments</a:t>
            </a:r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8888" y="5751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0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080828" y="1260447"/>
            <a:ext cx="8280921" cy="5112568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>
            <a:normAutofit/>
          </a:bodyPr>
          <a:lstStyle/>
          <a:p>
            <a:pPr marL="274320" indent="-274320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Char char=""/>
              <a:defRPr/>
            </a:pPr>
            <a:r>
              <a:rPr lang="en-GB" dirty="0">
                <a:solidFill>
                  <a:prstClr val="black"/>
                </a:solidFill>
              </a:rPr>
              <a:t>Pupils move along a scale, reflecting where they are against year group expectations:</a:t>
            </a:r>
          </a:p>
          <a:p>
            <a:pPr marL="274320" indent="-274320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Char char=""/>
              <a:defRPr/>
            </a:pPr>
            <a:endParaRPr lang="en-GB" sz="2600" dirty="0">
              <a:solidFill>
                <a:prstClr val="black"/>
              </a:solidFill>
            </a:endParaRPr>
          </a:p>
          <a:p>
            <a:pPr marL="822960" lvl="2" indent="-228600">
              <a:spcBef>
                <a:spcPts val="500"/>
              </a:spcBef>
              <a:buClr>
                <a:prstClr val="white">
                  <a:shade val="50000"/>
                </a:prstClr>
              </a:buClr>
              <a:buSzPct val="76000"/>
              <a:buFont typeface="Wingdings 3"/>
              <a:buChar char=""/>
              <a:defRPr/>
            </a:pPr>
            <a:endParaRPr lang="en-GB" sz="2000" dirty="0">
              <a:solidFill>
                <a:prstClr val="black"/>
              </a:solidFill>
            </a:endParaRPr>
          </a:p>
          <a:p>
            <a:pPr marL="274320" indent="-274320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Char char=""/>
              <a:defRPr/>
            </a:pPr>
            <a:endParaRPr lang="en-GB" sz="2600" dirty="0">
              <a:solidFill>
                <a:prstClr val="white"/>
              </a:solidFill>
            </a:endParaRPr>
          </a:p>
          <a:p>
            <a:pPr marL="274320" indent="-274320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Char char=""/>
              <a:defRPr/>
            </a:pPr>
            <a:endParaRPr lang="en-GB" sz="2600" dirty="0">
              <a:solidFill>
                <a:prstClr val="white"/>
              </a:solidFill>
            </a:endParaRPr>
          </a:p>
          <a:p>
            <a:pPr marL="274320" indent="-274320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Char char=""/>
              <a:defRPr/>
            </a:pPr>
            <a:endParaRPr lang="en-GB" sz="2600" dirty="0">
              <a:solidFill>
                <a:prstClr val="white"/>
              </a:solidFill>
            </a:endParaRPr>
          </a:p>
          <a:p>
            <a:pPr marL="274320" indent="-274320">
              <a:spcBef>
                <a:spcPts val="600"/>
              </a:spcBef>
              <a:buClr>
                <a:srgbClr val="727CA3"/>
              </a:buClr>
              <a:buSzPct val="76000"/>
              <a:defRPr/>
            </a:pPr>
            <a:endParaRPr lang="en-GB" sz="2600" dirty="0">
              <a:solidFill>
                <a:prstClr val="white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35560" y="5301208"/>
            <a:ext cx="8136905" cy="576064"/>
            <a:chOff x="611560" y="5301208"/>
            <a:chExt cx="8136905" cy="576064"/>
          </a:xfrm>
        </p:grpSpPr>
        <p:grpSp>
          <p:nvGrpSpPr>
            <p:cNvPr id="13" name="Group 12"/>
            <p:cNvGrpSpPr/>
            <p:nvPr/>
          </p:nvGrpSpPr>
          <p:grpSpPr>
            <a:xfrm>
              <a:off x="2018521" y="5301208"/>
              <a:ext cx="6729944" cy="576064"/>
              <a:chOff x="2826569" y="2348880"/>
              <a:chExt cx="5921895" cy="576064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26569" y="2348880"/>
                <a:ext cx="1784409" cy="5760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prstClr val="white"/>
                    </a:solidFill>
                  </a:rPr>
                  <a:t>Developing 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895312" y="2348880"/>
                <a:ext cx="1784409" cy="5760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prstClr val="white"/>
                    </a:solidFill>
                  </a:rPr>
                  <a:t>Meeting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64055" y="2348880"/>
                <a:ext cx="1784409" cy="5760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prstClr val="white"/>
                    </a:solidFill>
                  </a:rPr>
                  <a:t>Exceeding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11560" y="5301208"/>
              <a:ext cx="1296144" cy="57606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prstClr val="black"/>
                  </a:solidFill>
                </a:rPr>
                <a:t>Beginning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135560" y="2060848"/>
            <a:ext cx="1368152" cy="3158212"/>
            <a:chOff x="611560" y="2060848"/>
            <a:chExt cx="1368152" cy="3158212"/>
          </a:xfrm>
        </p:grpSpPr>
        <p:sp>
          <p:nvSpPr>
            <p:cNvPr id="19" name="TextBox 18"/>
            <p:cNvSpPr txBox="1"/>
            <p:nvPr/>
          </p:nvSpPr>
          <p:spPr>
            <a:xfrm>
              <a:off x="611560" y="2060848"/>
              <a:ext cx="1368152" cy="181588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prstClr val="white"/>
                  </a:solidFill>
                </a:rPr>
                <a:t>All pupils start at the beginning – they haven’t done any of the year group content yet</a:t>
              </a:r>
            </a:p>
          </p:txBody>
        </p:sp>
        <p:pic>
          <p:nvPicPr>
            <p:cNvPr id="15" name="Picture 14" descr="http://365psd.com/images/premium/thumbs/160/boy-walking-with-backpack-307951.jpg"/>
            <p:cNvPicPr/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683568" y="3876730"/>
              <a:ext cx="936104" cy="1342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" name="Group 30"/>
          <p:cNvGrpSpPr/>
          <p:nvPr/>
        </p:nvGrpSpPr>
        <p:grpSpPr>
          <a:xfrm>
            <a:off x="6744072" y="2060848"/>
            <a:ext cx="1368152" cy="3158213"/>
            <a:chOff x="5220072" y="2060848"/>
            <a:chExt cx="1368152" cy="3158213"/>
          </a:xfrm>
        </p:grpSpPr>
        <p:pic>
          <p:nvPicPr>
            <p:cNvPr id="22" name="Picture 21" descr="http://365psd.com/images/premium/thumbs/160/boy-walking-with-backpack-307951.jpg"/>
            <p:cNvPicPr/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5220072" y="3424845"/>
              <a:ext cx="936104" cy="179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5220072" y="2060848"/>
              <a:ext cx="1368152" cy="116955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prstClr val="white"/>
                  </a:solidFill>
                </a:rPr>
                <a:t>By the end of the year, we’d hope they would be here.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791744" y="2060848"/>
            <a:ext cx="1368152" cy="3158211"/>
            <a:chOff x="2267744" y="2060848"/>
            <a:chExt cx="1368152" cy="3158211"/>
          </a:xfrm>
          <a:solidFill>
            <a:schemeClr val="accent1">
              <a:lumMod val="50000"/>
            </a:schemeClr>
          </a:solidFill>
        </p:grpSpPr>
        <p:pic>
          <p:nvPicPr>
            <p:cNvPr id="20" name="Picture 19" descr="http://365psd.com/images/premium/thumbs/160/boy-walking-with-backpack-307951.jpg"/>
            <p:cNvPicPr/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2411760" y="3674224"/>
              <a:ext cx="936104" cy="154483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2267744" y="2060848"/>
              <a:ext cx="1368152" cy="1600438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prstClr val="white"/>
                  </a:solidFill>
                </a:rPr>
                <a:t>Halfway through the year, they may have mastered enough skills to be here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231904" y="2060848"/>
            <a:ext cx="1368152" cy="3158212"/>
            <a:chOff x="3707904" y="2060848"/>
            <a:chExt cx="1368152" cy="3158212"/>
          </a:xfrm>
        </p:grpSpPr>
        <p:pic>
          <p:nvPicPr>
            <p:cNvPr id="21" name="Picture 20" descr="http://365psd.com/images/premium/thumbs/160/boy-walking-with-backpack-307951.jpg"/>
            <p:cNvPicPr/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3851920" y="3573016"/>
              <a:ext cx="936104" cy="1646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3707904" y="2060848"/>
              <a:ext cx="1368152" cy="58477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prstClr val="white"/>
                  </a:solidFill>
                </a:rPr>
                <a:t>Or here...</a:t>
              </a:r>
            </a:p>
            <a:p>
              <a:endParaRPr lang="en-GB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328248" y="2060848"/>
            <a:ext cx="1368152" cy="3158212"/>
            <a:chOff x="6804248" y="2060848"/>
            <a:chExt cx="1368152" cy="3158212"/>
          </a:xfrm>
          <a:solidFill>
            <a:schemeClr val="accent1">
              <a:lumMod val="50000"/>
            </a:schemeClr>
          </a:solidFill>
        </p:grpSpPr>
        <p:pic>
          <p:nvPicPr>
            <p:cNvPr id="26" name="Picture 25" descr="http://365psd.com/images/premium/thumbs/160/boy-walking-with-backpack-307951.jpg"/>
            <p:cNvPicPr/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6948264" y="3366655"/>
              <a:ext cx="936104" cy="185240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6804248" y="2060848"/>
              <a:ext cx="1368152" cy="584775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prstClr val="white"/>
                  </a:solidFill>
                </a:rPr>
                <a:t>Or here...</a:t>
              </a:r>
            </a:p>
            <a:p>
              <a:endParaRPr lang="en-GB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80828" y="335538"/>
            <a:ext cx="8280400" cy="601663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2800" dirty="0"/>
              <a:t>How our Key Assessment Criteria work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1350" y="266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7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DCC7BA-3740-47E1-91B9-6269381397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CEFA49-6B2F-4FE6-B6AF-31D49E68C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40086" y="40084"/>
            <a:ext cx="6858002" cy="6777832"/>
          </a:xfrm>
          <a:custGeom>
            <a:avLst/>
            <a:gdLst>
              <a:gd name="connsiteX0" fmla="*/ 6858001 w 6858002"/>
              <a:gd name="connsiteY0" fmla="*/ 4666984 h 6777832"/>
              <a:gd name="connsiteX1" fmla="*/ 3829243 w 6858002"/>
              <a:gd name="connsiteY1" fmla="*/ 6654602 h 6777832"/>
              <a:gd name="connsiteX2" fmla="*/ 3827370 w 6858002"/>
              <a:gd name="connsiteY2" fmla="*/ 6656146 h 6777832"/>
              <a:gd name="connsiteX3" fmla="*/ 3824584 w 6858002"/>
              <a:gd name="connsiteY3" fmla="*/ 6657658 h 6777832"/>
              <a:gd name="connsiteX4" fmla="*/ 3798694 w 6858002"/>
              <a:gd name="connsiteY4" fmla="*/ 6674649 h 6777832"/>
              <a:gd name="connsiteX5" fmla="*/ 3785012 w 6858002"/>
              <a:gd name="connsiteY5" fmla="*/ 6679138 h 6777832"/>
              <a:gd name="connsiteX6" fmla="*/ 3706340 w 6858002"/>
              <a:gd name="connsiteY6" fmla="*/ 6721839 h 6777832"/>
              <a:gd name="connsiteX7" fmla="*/ 3428999 w 6858002"/>
              <a:gd name="connsiteY7" fmla="*/ 6777832 h 6777832"/>
              <a:gd name="connsiteX8" fmla="*/ 3151659 w 6858002"/>
              <a:gd name="connsiteY8" fmla="*/ 6721839 h 6777832"/>
              <a:gd name="connsiteX9" fmla="*/ 3072997 w 6858002"/>
              <a:gd name="connsiteY9" fmla="*/ 6679143 h 6777832"/>
              <a:gd name="connsiteX10" fmla="*/ 3059299 w 6858002"/>
              <a:gd name="connsiteY10" fmla="*/ 6674649 h 6777832"/>
              <a:gd name="connsiteX11" fmla="*/ 3033384 w 6858002"/>
              <a:gd name="connsiteY11" fmla="*/ 6657642 h 6777832"/>
              <a:gd name="connsiteX12" fmla="*/ 3030628 w 6858002"/>
              <a:gd name="connsiteY12" fmla="*/ 6656146 h 6777832"/>
              <a:gd name="connsiteX13" fmla="*/ 3028776 w 6858002"/>
              <a:gd name="connsiteY13" fmla="*/ 6654618 h 6777832"/>
              <a:gd name="connsiteX14" fmla="*/ 1 w 6858002"/>
              <a:gd name="connsiteY14" fmla="*/ 4666984 h 6777832"/>
              <a:gd name="connsiteX15" fmla="*/ 6858002 w 6858002"/>
              <a:gd name="connsiteY15" fmla="*/ 0 h 6777832"/>
              <a:gd name="connsiteX16" fmla="*/ 6858002 w 6858002"/>
              <a:gd name="connsiteY16" fmla="*/ 1570616 h 6777832"/>
              <a:gd name="connsiteX17" fmla="*/ 6858001 w 6858002"/>
              <a:gd name="connsiteY17" fmla="*/ 1570616 h 6777832"/>
              <a:gd name="connsiteX18" fmla="*/ 6858001 w 6858002"/>
              <a:gd name="connsiteY18" fmla="*/ 4666983 h 6777832"/>
              <a:gd name="connsiteX19" fmla="*/ 0 w 6858002"/>
              <a:gd name="connsiteY19" fmla="*/ 4666983 h 6777832"/>
              <a:gd name="connsiteX20" fmla="*/ 0 w 6858002"/>
              <a:gd name="connsiteY20" fmla="*/ 595217 h 6777832"/>
              <a:gd name="connsiteX21" fmla="*/ 1 w 6858002"/>
              <a:gd name="connsiteY21" fmla="*/ 595217 h 6777832"/>
              <a:gd name="connsiteX22" fmla="*/ 1 w 6858002"/>
              <a:gd name="connsiteY22" fmla="*/ 0 h 67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858002" h="6777832">
                <a:moveTo>
                  <a:pt x="6858001" y="4666984"/>
                </a:moveTo>
                <a:lnTo>
                  <a:pt x="3829243" y="6654602"/>
                </a:lnTo>
                <a:lnTo>
                  <a:pt x="3827370" y="6656146"/>
                </a:lnTo>
                <a:lnTo>
                  <a:pt x="3824584" y="6657658"/>
                </a:lnTo>
                <a:lnTo>
                  <a:pt x="3798694" y="6674649"/>
                </a:lnTo>
                <a:lnTo>
                  <a:pt x="3785012" y="6679138"/>
                </a:lnTo>
                <a:lnTo>
                  <a:pt x="3706340" y="6721839"/>
                </a:lnTo>
                <a:cubicBezTo>
                  <a:pt x="3621097" y="6757894"/>
                  <a:pt x="3527376" y="6777832"/>
                  <a:pt x="3428999" y="6777832"/>
                </a:cubicBezTo>
                <a:cubicBezTo>
                  <a:pt x="3330622" y="6777832"/>
                  <a:pt x="3236902" y="6757894"/>
                  <a:pt x="3151659" y="6721839"/>
                </a:cubicBezTo>
                <a:lnTo>
                  <a:pt x="3072997" y="6679143"/>
                </a:lnTo>
                <a:lnTo>
                  <a:pt x="3059299" y="6674649"/>
                </a:lnTo>
                <a:lnTo>
                  <a:pt x="3033384" y="6657642"/>
                </a:lnTo>
                <a:lnTo>
                  <a:pt x="3030628" y="6656146"/>
                </a:lnTo>
                <a:lnTo>
                  <a:pt x="3028776" y="6654618"/>
                </a:lnTo>
                <a:lnTo>
                  <a:pt x="1" y="4666984"/>
                </a:lnTo>
                <a:close/>
                <a:moveTo>
                  <a:pt x="6858002" y="0"/>
                </a:moveTo>
                <a:lnTo>
                  <a:pt x="6858002" y="1570616"/>
                </a:lnTo>
                <a:lnTo>
                  <a:pt x="6858001" y="1570616"/>
                </a:lnTo>
                <a:lnTo>
                  <a:pt x="6858001" y="4666983"/>
                </a:lnTo>
                <a:lnTo>
                  <a:pt x="0" y="4666983"/>
                </a:lnTo>
                <a:lnTo>
                  <a:pt x="0" y="595217"/>
                </a:lnTo>
                <a:lnTo>
                  <a:pt x="1" y="595217"/>
                </a:lnTo>
                <a:lnTo>
                  <a:pt x="1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21C3A-66E3-47FF-BE58-74FB65ED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2" y="947606"/>
            <a:ext cx="5635256" cy="52949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dirty="0"/>
              <a:t>A change in focus based on research into what helps pupils make the best </a:t>
            </a:r>
            <a:r>
              <a:rPr lang="en-US" sz="2200" dirty="0" smtClean="0"/>
              <a:t>progress.</a:t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3600" dirty="0" smtClean="0"/>
              <a:t>Our aim: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4000" dirty="0" smtClean="0"/>
              <a:t>developing assessment capable learners…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6644CAA-9BFF-4C69-9389-B3A063442BA6}"/>
              </a:ext>
            </a:extLst>
          </p:cNvPr>
          <p:cNvSpPr txBox="1">
            <a:spLocks/>
          </p:cNvSpPr>
          <p:nvPr/>
        </p:nvSpPr>
        <p:spPr>
          <a:xfrm>
            <a:off x="7286370" y="1551688"/>
            <a:ext cx="3930162" cy="375462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…who know…</a:t>
            </a:r>
          </a:p>
          <a:p>
            <a:pPr marL="0" indent="0" algn="ctr">
              <a:buFont typeface="Wingdings 2" charset="2"/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 where they are going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how they are doing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 where they need to go next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1900" y="123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8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an assessment capable learner?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015761" y="2134927"/>
            <a:ext cx="6787662" cy="6850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An assessment capable visible learner is a pupil who is independent and takes responsibility for their own learning.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9204" y="3071507"/>
            <a:ext cx="5353113" cy="21668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They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know their starting points, their learning goals and the journey they need to take to achieve those goals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They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can 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answer these questions: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Where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am I going? </a:t>
            </a:r>
            <a:endParaRPr lang="en-GB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How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am I going? </a:t>
            </a:r>
            <a:endParaRPr lang="en-GB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Where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to next?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9592" y="3206158"/>
            <a:ext cx="3180009" cy="66223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They are active and engaged in their learning.</a:t>
            </a:r>
            <a:endParaRPr lang="en-GB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8624" y="4335078"/>
            <a:ext cx="522709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They understand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assessment tools being used and what their results mean. They know how well they have done and what they need to do to move their learning forward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466556" y="5564331"/>
            <a:ext cx="3512233" cy="68505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They understand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the learning intentions of each lesson.</a:t>
            </a:r>
          </a:p>
        </p:txBody>
      </p:sp>
      <p:sp>
        <p:nvSpPr>
          <p:cNvPr id="9" name="Rectangle 8"/>
          <p:cNvSpPr/>
          <p:nvPr/>
        </p:nvSpPr>
        <p:spPr>
          <a:xfrm>
            <a:off x="5604975" y="5832432"/>
            <a:ext cx="5346560" cy="68505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They use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success criteria to know if they have achieved the learning intention.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2825" y="322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1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04787"/>
            <a:ext cx="9144000" cy="64484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837592" y="1002323"/>
            <a:ext cx="2074985" cy="703385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7748953" y="1002323"/>
            <a:ext cx="2195147" cy="703385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7593623" y="3529380"/>
            <a:ext cx="2526323" cy="949569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7593623" y="2503244"/>
            <a:ext cx="2526323" cy="1013679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718248" y="2140059"/>
            <a:ext cx="2526323" cy="949569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593623" y="4423164"/>
            <a:ext cx="2526323" cy="949569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880088" y="2884611"/>
            <a:ext cx="2526323" cy="949569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4250" y="204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2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7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498849" cy="1618396"/>
          </a:xfrm>
        </p:spPr>
        <p:txBody>
          <a:bodyPr/>
          <a:lstStyle/>
          <a:p>
            <a:r>
              <a:rPr lang="en-GB" dirty="0" smtClean="0"/>
              <a:t>We are sharing more detailed GL information with pupils and asking them to reflect on the three questions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49651" y="631860"/>
            <a:ext cx="4997678" cy="37125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992" y="2391507"/>
            <a:ext cx="5977338" cy="39829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6644CAA-9BFF-4C69-9389-B3A063442BA6}"/>
              </a:ext>
            </a:extLst>
          </p:cNvPr>
          <p:cNvSpPr txBox="1">
            <a:spLocks/>
          </p:cNvSpPr>
          <p:nvPr/>
        </p:nvSpPr>
        <p:spPr>
          <a:xfrm>
            <a:off x="6749651" y="4922874"/>
            <a:ext cx="4997678" cy="134734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Where are you going?</a:t>
            </a:r>
          </a:p>
          <a:p>
            <a:pPr marL="0" indent="0" algn="ctr">
              <a:buFont typeface="Wingdings 2" charset="2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How are you doing?</a:t>
            </a:r>
          </a:p>
          <a:p>
            <a:pPr marL="0" indent="0" algn="ctr">
              <a:buFont typeface="Wingdings 2" charset="2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Where do you need to go next?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6891" y="14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1880696" y="950215"/>
            <a:ext cx="5977338" cy="4256702"/>
            <a:chOff x="1114577" y="394161"/>
            <a:chExt cx="5977338" cy="42567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14577" y="667948"/>
              <a:ext cx="5977338" cy="398291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40" name="TextBox 39"/>
            <p:cNvSpPr txBox="1"/>
            <p:nvPr/>
          </p:nvSpPr>
          <p:spPr>
            <a:xfrm rot="21206142">
              <a:off x="2591524" y="1074745"/>
              <a:ext cx="294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4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21206142">
              <a:off x="2626915" y="1387490"/>
              <a:ext cx="294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4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21206142">
              <a:off x="3545762" y="2229835"/>
              <a:ext cx="480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bg1"/>
                  </a:solidFill>
                </a:rPr>
                <a:t>51%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21206142">
              <a:off x="3562302" y="2434600"/>
              <a:ext cx="480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bg1"/>
                  </a:solidFill>
                </a:rPr>
                <a:t>39%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21206142">
              <a:off x="3595607" y="2639364"/>
              <a:ext cx="480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bg1"/>
                  </a:solidFill>
                </a:rPr>
                <a:t>68%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21206142">
              <a:off x="3608783" y="2817044"/>
              <a:ext cx="480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bg1"/>
                  </a:solidFill>
                </a:rPr>
                <a:t>49%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21206142">
              <a:off x="6047663" y="1962770"/>
              <a:ext cx="480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bg1"/>
                  </a:solidFill>
                </a:rPr>
                <a:t>+1%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21206142">
              <a:off x="6088005" y="2151817"/>
              <a:ext cx="480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bg1"/>
                  </a:solidFill>
                </a:rPr>
                <a:t>-8%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21206142">
              <a:off x="6114750" y="2350012"/>
              <a:ext cx="5826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bg1"/>
                  </a:solidFill>
                </a:rPr>
                <a:t>+11%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1206142">
              <a:off x="6155342" y="2559915"/>
              <a:ext cx="480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bg1"/>
                  </a:solidFill>
                </a:rPr>
                <a:t>+1%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1206142">
              <a:off x="5000097" y="394161"/>
              <a:ext cx="1853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Anna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86644CAA-9BFF-4C69-9389-B3A063442BA6}"/>
              </a:ext>
            </a:extLst>
          </p:cNvPr>
          <p:cNvSpPr txBox="1">
            <a:spLocks/>
          </p:cNvSpPr>
          <p:nvPr/>
        </p:nvSpPr>
        <p:spPr>
          <a:xfrm>
            <a:off x="8353167" y="133819"/>
            <a:ext cx="3659143" cy="134734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Where are you going?</a:t>
            </a:r>
          </a:p>
          <a:p>
            <a:pPr marL="0" indent="0" algn="ctr">
              <a:buFont typeface="Wingdings 2" charset="2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How are you doing?</a:t>
            </a:r>
          </a:p>
          <a:p>
            <a:pPr marL="0" indent="0" algn="ctr">
              <a:buFont typeface="Wingdings 2" charset="2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Where do you need to go next?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3167" y="1815465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83379" y="27593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5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6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19636">
            <a:off x="3701740" y="790603"/>
            <a:ext cx="4105823" cy="523721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44CAA-9BFF-4C69-9389-B3A063442BA6}"/>
              </a:ext>
            </a:extLst>
          </p:cNvPr>
          <p:cNvSpPr txBox="1">
            <a:spLocks/>
          </p:cNvSpPr>
          <p:nvPr/>
        </p:nvSpPr>
        <p:spPr>
          <a:xfrm>
            <a:off x="7411528" y="5006073"/>
            <a:ext cx="4537218" cy="134734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Where are you going?</a:t>
            </a:r>
          </a:p>
          <a:p>
            <a:pPr marL="0" indent="0" algn="ctr">
              <a:buFont typeface="Wingdings 2" charset="2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How are you doing?</a:t>
            </a:r>
          </a:p>
          <a:p>
            <a:pPr marL="0" indent="0" algn="ctr">
              <a:buFont typeface="Wingdings 2" charset="2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Where do you need to go next?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200" y="476625"/>
            <a:ext cx="3517946" cy="20733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We share the information from KAC assessments using flight paths. Pupils have a flight path for each subject.</a:t>
            </a:r>
            <a:endParaRPr lang="en-GB" sz="2000" b="1" dirty="0"/>
          </a:p>
        </p:txBody>
      </p:sp>
      <p:cxnSp>
        <p:nvCxnSpPr>
          <p:cNvPr id="8" name="Straight Connector 7"/>
          <p:cNvCxnSpPr>
            <a:endCxn id="9" idx="3"/>
          </p:cNvCxnSpPr>
          <p:nvPr/>
        </p:nvCxnSpPr>
        <p:spPr>
          <a:xfrm flipV="1">
            <a:off x="6116400" y="3228452"/>
            <a:ext cx="68581" cy="9349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5624723">
            <a:off x="5948486" y="2868247"/>
            <a:ext cx="5060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solidFill>
                  <a:schemeClr val="bg1"/>
                </a:solidFill>
              </a:rPr>
              <a:t>Target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2110">
            <a:off x="4612315" y="1429534"/>
            <a:ext cx="204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5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852985" y="3446585"/>
            <a:ext cx="1258277" cy="898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052646" y="3544277"/>
            <a:ext cx="46892" cy="5119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02110">
            <a:off x="4927509" y="1439030"/>
            <a:ext cx="494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D3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2110">
            <a:off x="4612314" y="1584125"/>
            <a:ext cx="204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8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02110">
            <a:off x="4927508" y="1630507"/>
            <a:ext cx="494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M5</a:t>
            </a:r>
            <a:endParaRPr lang="en-GB" sz="11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907666" y="3157415"/>
            <a:ext cx="1899165" cy="152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753370" y="3309999"/>
            <a:ext cx="53462" cy="746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 rot="321223">
            <a:off x="3939482" y="4769263"/>
            <a:ext cx="481732" cy="124894"/>
          </a:xfrm>
          <a:prstGeom prst="roundRect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ounded Rectangle 31"/>
          <p:cNvSpPr/>
          <p:nvPr/>
        </p:nvSpPr>
        <p:spPr>
          <a:xfrm rot="273471">
            <a:off x="3907666" y="5313184"/>
            <a:ext cx="481732" cy="124894"/>
          </a:xfrm>
          <a:prstGeom prst="roundRect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2"/>
          <p:cNvSpPr/>
          <p:nvPr/>
        </p:nvSpPr>
        <p:spPr>
          <a:xfrm rot="402242">
            <a:off x="3934706" y="5182936"/>
            <a:ext cx="481732" cy="124894"/>
          </a:xfrm>
          <a:prstGeom prst="roundRect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/>
          <p:cNvSpPr/>
          <p:nvPr/>
        </p:nvSpPr>
        <p:spPr>
          <a:xfrm rot="204031">
            <a:off x="3911867" y="5588509"/>
            <a:ext cx="615528" cy="124894"/>
          </a:xfrm>
          <a:prstGeom prst="roundRect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34"/>
          <p:cNvSpPr/>
          <p:nvPr/>
        </p:nvSpPr>
        <p:spPr>
          <a:xfrm rot="256276">
            <a:off x="3941877" y="4903947"/>
            <a:ext cx="481732" cy="124894"/>
          </a:xfrm>
          <a:prstGeom prst="roundRect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6150" y="171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 we assess?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6349" y="3176424"/>
            <a:ext cx="2614844" cy="95410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check how we’re doing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14707" y="4197926"/>
            <a:ext cx="3624348" cy="175432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c</a:t>
            </a:r>
            <a:r>
              <a:rPr lang="en-GB" sz="3600" dirty="0" smtClean="0"/>
              <a:t>heck what pupils </a:t>
            </a:r>
            <a:r>
              <a:rPr lang="en-GB" sz="3600" dirty="0"/>
              <a:t>need to learn next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08140" y="3505428"/>
            <a:ext cx="2664720" cy="138499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check how our pupils are doing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3006" y="2035421"/>
            <a:ext cx="6325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Assessment helps us to…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1593" y="4012627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1700" y="4890423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48505" y="5980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7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8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922" y="241516"/>
            <a:ext cx="5923067" cy="19213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We’ve introduced pre-testing and post-testing: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smtClean="0"/>
              <a:t>To help teachers to identify gaps in pupils’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smtClean="0"/>
              <a:t>To help pupils understand what they are going to be learning, what they already know and what need to learn to get there.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1045">
            <a:off x="545074" y="2284910"/>
            <a:ext cx="5293614" cy="397412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6671">
            <a:off x="4331840" y="3577324"/>
            <a:ext cx="3757553" cy="28380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73370">
            <a:off x="6022082" y="436729"/>
            <a:ext cx="5910380" cy="41891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44CAA-9BFF-4C69-9389-B3A063442BA6}"/>
              </a:ext>
            </a:extLst>
          </p:cNvPr>
          <p:cNvSpPr txBox="1">
            <a:spLocks/>
          </p:cNvSpPr>
          <p:nvPr/>
        </p:nvSpPr>
        <p:spPr>
          <a:xfrm>
            <a:off x="7411528" y="5006073"/>
            <a:ext cx="4537218" cy="134734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Where are you going?</a:t>
            </a:r>
          </a:p>
          <a:p>
            <a:pPr marL="0" indent="0" algn="ctr">
              <a:buFont typeface="Wingdings 2" charset="2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How are you doing?</a:t>
            </a:r>
          </a:p>
          <a:p>
            <a:pPr marL="0" indent="0" algn="ctr">
              <a:buFont typeface="Wingdings 2" charset="2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Where do you need to go next?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1961" y="50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0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 dirty="0" smtClean="0"/>
              <a:t>How will we share important information with parents?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5143" y="4095580"/>
            <a:ext cx="6252633" cy="2308519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On Reports and Parents’ Evenings – dates are on the website.</a:t>
            </a:r>
          </a:p>
          <a:p>
            <a:pPr marL="0" indent="0">
              <a:buNone/>
            </a:pPr>
            <a:r>
              <a:rPr lang="en-GB" sz="1600" dirty="0" smtClean="0"/>
              <a:t>First interim progress reports are at the end of this term.</a:t>
            </a:r>
          </a:p>
          <a:p>
            <a:r>
              <a:rPr lang="en-GB" sz="1600" dirty="0" smtClean="0"/>
              <a:t> Y5 and Y7 	Report published Thurs 21 Nov</a:t>
            </a:r>
          </a:p>
          <a:p>
            <a:pPr marL="0" indent="0">
              <a:buNone/>
            </a:pPr>
            <a:r>
              <a:rPr lang="en-GB" sz="1600" dirty="0"/>
              <a:t>	</a:t>
            </a:r>
            <a:r>
              <a:rPr lang="en-GB" sz="1600" dirty="0" smtClean="0"/>
              <a:t>			Parents’ Evening Wed 4 Dec</a:t>
            </a:r>
          </a:p>
          <a:p>
            <a:r>
              <a:rPr lang="en-GB" sz="1600" dirty="0" smtClean="0"/>
              <a:t>Y6 and Y8 	Report published Fri 19</a:t>
            </a:r>
            <a:r>
              <a:rPr lang="en-GB" sz="1600" baseline="30000" dirty="0"/>
              <a:t> </a:t>
            </a:r>
            <a:r>
              <a:rPr lang="en-GB" sz="1600" dirty="0" smtClean="0"/>
              <a:t>Dec	</a:t>
            </a:r>
          </a:p>
          <a:p>
            <a:pPr marL="1371600" lvl="3" indent="0">
              <a:buNone/>
            </a:pPr>
            <a:r>
              <a:rPr lang="en-GB" sz="1600" dirty="0" smtClean="0"/>
              <a:t>	Parents Evening Mon 13</a:t>
            </a:r>
            <a:r>
              <a:rPr lang="en-GB" sz="1600" baseline="30000" dirty="0" smtClean="0"/>
              <a:t>th</a:t>
            </a:r>
            <a:r>
              <a:rPr lang="en-GB" sz="1600" dirty="0" smtClean="0"/>
              <a:t> Jan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653453" y="722360"/>
            <a:ext cx="4182683" cy="8080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en-GB" sz="1600" dirty="0" smtClean="0"/>
              <a:t>Through the Go4Schools Desktop site – GL information and previous reports are always available online.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228039" y="2088986"/>
            <a:ext cx="5701173" cy="147254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en-GB" sz="1600" dirty="0" smtClean="0"/>
              <a:t>In pupils’ school books. We will also be putting them in the pupils’ planner – but first we will finish trialling the best ways of communicating the information in a way that the pupils will understand, retain and use.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4725" y="14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1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415" y="507634"/>
            <a:ext cx="3547533" cy="1618396"/>
          </a:xfrm>
        </p:spPr>
        <p:txBody>
          <a:bodyPr anchor="ctr"/>
          <a:lstStyle/>
          <a:p>
            <a:r>
              <a:rPr lang="en-GB" sz="2800" dirty="0" smtClean="0"/>
              <a:t>How can you help?</a:t>
            </a:r>
            <a:endParaRPr lang="en-GB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890870" y="2896519"/>
            <a:ext cx="3956537" cy="2937048"/>
            <a:chOff x="890870" y="2896519"/>
            <a:chExt cx="3956537" cy="2937048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890870" y="2896519"/>
              <a:ext cx="3956537" cy="1680936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6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4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2" charset="2"/>
                <a:buNone/>
              </a:pPr>
              <a:r>
                <a:rPr lang="en-GB" sz="1600" b="1" dirty="0" smtClean="0"/>
                <a:t>MOST IMPORTANTLY…</a:t>
              </a:r>
            </a:p>
            <a:p>
              <a:pPr marL="0" indent="0">
                <a:buFont typeface="Wingdings 2" charset="2"/>
                <a:buNone/>
              </a:pPr>
              <a:r>
                <a:rPr lang="en-GB" sz="1600" dirty="0" smtClean="0"/>
                <a:t>Talk to your child about their learning using the 3 key questions. The more they talk about what they’ve learnt, the more they will retain it and use it.</a:t>
              </a:r>
            </a:p>
          </p:txBody>
        </p:sp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86644CAA-9BFF-4C69-9389-B3A063442BA6}"/>
                </a:ext>
              </a:extLst>
            </p:cNvPr>
            <p:cNvSpPr txBox="1">
              <a:spLocks/>
            </p:cNvSpPr>
            <p:nvPr/>
          </p:nvSpPr>
          <p:spPr>
            <a:xfrm rot="21336655">
              <a:off x="964768" y="4623902"/>
              <a:ext cx="3557960" cy="120966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 charset="2"/>
                <a:buNone/>
              </a:pPr>
              <a:r>
                <a:rPr lang="en-US" sz="1600" dirty="0" smtClean="0">
                  <a:solidFill>
                    <a:schemeClr val="bg1"/>
                  </a:solidFill>
                </a:rPr>
                <a:t>Where are you going?</a:t>
              </a:r>
            </a:p>
            <a:p>
              <a:pPr marL="0" indent="0" algn="ctr">
                <a:buFont typeface="Wingdings 2" charset="2"/>
                <a:buNone/>
              </a:pPr>
              <a:r>
                <a:rPr lang="en-US" sz="1600" dirty="0" smtClean="0">
                  <a:solidFill>
                    <a:schemeClr val="bg1"/>
                  </a:solidFill>
                </a:rPr>
                <a:t>How are you doing?</a:t>
              </a:r>
            </a:p>
            <a:p>
              <a:pPr marL="0" indent="0" algn="ctr">
                <a:buFont typeface="Wingdings 2" charset="2"/>
                <a:buNone/>
              </a:pPr>
              <a:r>
                <a:rPr lang="en-US" sz="1600" dirty="0" smtClean="0">
                  <a:solidFill>
                    <a:schemeClr val="bg1"/>
                  </a:solidFill>
                </a:rPr>
                <a:t>Where do you need to go next?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755272" y="477936"/>
            <a:ext cx="5745066" cy="2961294"/>
            <a:chOff x="5755272" y="477936"/>
            <a:chExt cx="5708084" cy="2961294"/>
          </a:xfrm>
        </p:grpSpPr>
        <p:sp>
          <p:nvSpPr>
            <p:cNvPr id="9" name="TextBox 8"/>
            <p:cNvSpPr txBox="1"/>
            <p:nvPr/>
          </p:nvSpPr>
          <p:spPr>
            <a:xfrm>
              <a:off x="5755272" y="477936"/>
              <a:ext cx="5428542" cy="2031325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 smtClean="0"/>
                <a:t>Ask your child to tell you what they thought about their GL Results in English and Maths.</a:t>
              </a:r>
            </a:p>
            <a:p>
              <a:endParaRPr lang="en-GB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What are they good at? What did they do last year that made them good at that?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What do they need to work on? What can they change to help them improve?</a:t>
              </a:r>
              <a:endParaRPr lang="en-GB" dirty="0"/>
            </a:p>
          </p:txBody>
        </p:sp>
        <p:sp>
          <p:nvSpPr>
            <p:cNvPr id="10" name="Rounded Rectangle 9"/>
            <p:cNvSpPr/>
            <p:nvPr/>
          </p:nvSpPr>
          <p:spPr>
            <a:xfrm rot="21405973">
              <a:off x="7484047" y="2508475"/>
              <a:ext cx="3979309" cy="93075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bg1"/>
                  </a:solidFill>
                </a:rPr>
                <a:t>If they can’t remember, don’t worry. We’re trying to find the best way of sharing the information but it will take time!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55273" y="4063555"/>
            <a:ext cx="5428542" cy="175432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Use the language of the 3Rs when you discuss your child’s learning. Encourage them to be…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Reflective</a:t>
            </a:r>
          </a:p>
          <a:p>
            <a:pPr algn="ctr"/>
            <a:r>
              <a:rPr lang="en-GB" dirty="0" smtClean="0"/>
              <a:t>Resilient </a:t>
            </a:r>
          </a:p>
          <a:p>
            <a:pPr algn="ctr"/>
            <a:r>
              <a:rPr lang="en-GB" dirty="0" smtClean="0"/>
              <a:t>Responsible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17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5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21C3A-66E3-47FF-BE58-74FB65ED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35" y="851226"/>
            <a:ext cx="11194158" cy="9704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44CAA-9BFF-4C69-9389-B3A063442BA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01162" y="2545560"/>
            <a:ext cx="4237876" cy="2756202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tell pupils where they are going,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how they are doing,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and where they need to go next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0242" y="599588"/>
            <a:ext cx="11770242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However, we also really need assessment to…</a:t>
            </a:r>
            <a:endParaRPr lang="en-GB" dirty="0"/>
          </a:p>
        </p:txBody>
      </p:sp>
      <p:sp>
        <p:nvSpPr>
          <p:cNvPr id="5" name="Right Arrow 4"/>
          <p:cNvSpPr/>
          <p:nvPr/>
        </p:nvSpPr>
        <p:spPr>
          <a:xfrm>
            <a:off x="5161084" y="3198295"/>
            <a:ext cx="1362808" cy="896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So that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6644CAA-9BFF-4C69-9389-B3A063442BA6}"/>
              </a:ext>
            </a:extLst>
          </p:cNvPr>
          <p:cNvSpPr txBox="1">
            <a:spLocks/>
          </p:cNvSpPr>
          <p:nvPr/>
        </p:nvSpPr>
        <p:spPr>
          <a:xfrm>
            <a:off x="6945938" y="2545558"/>
            <a:ext cx="3833431" cy="2756203"/>
          </a:xfrm>
          <a:prstGeom prst="rect">
            <a:avLst/>
          </a:prstGeom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Wingdings 2" charset="2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Pupils can take responsibility for their learning and understand how to move forward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9092" y="4862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 animBg="1"/>
      <p:bldP spid="5" grpId="0" animBg="1"/>
      <p:bldP spid="7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190" y="1546073"/>
            <a:ext cx="5893840" cy="1770705"/>
          </a:xfrm>
        </p:spPr>
        <p:txBody>
          <a:bodyPr/>
          <a:lstStyle/>
          <a:p>
            <a:r>
              <a:rPr lang="en-GB" dirty="0"/>
              <a:t>To check how </a:t>
            </a:r>
            <a:br>
              <a:rPr lang="en-GB" dirty="0"/>
            </a:br>
            <a:r>
              <a:rPr lang="en-GB" dirty="0"/>
              <a:t>we’re doing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Used by the school and by OFSTED to make sure we’re doing a good job. 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7574642" y="1081455"/>
            <a:ext cx="3304852" cy="137249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GB" dirty="0"/>
              <a:t>SATs – in Year 6 after 5 terms at CMS. Two years of the progress made in Y3 and 4 before pupils join us.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574642" y="2610197"/>
            <a:ext cx="4462026" cy="2695761"/>
            <a:chOff x="7574642" y="2610197"/>
            <a:chExt cx="4462026" cy="2695761"/>
          </a:xfrm>
        </p:grpSpPr>
        <p:sp>
          <p:nvSpPr>
            <p:cNvPr id="7" name="Text Placeholder 3"/>
            <p:cNvSpPr txBox="1">
              <a:spLocks/>
            </p:cNvSpPr>
            <p:nvPr/>
          </p:nvSpPr>
          <p:spPr>
            <a:xfrm>
              <a:off x="7574642" y="2610197"/>
              <a:ext cx="3304852" cy="1438102"/>
            </a:xfrm>
            <a:prstGeom prst="rect">
              <a:avLst/>
            </a:prstGeom>
            <a:ln w="9525" cap="rnd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lIns="91440" tIns="45720" rIns="91440" bIns="45720" rtlCol="0" anchor="t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Tx/>
                <a:buNone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6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4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/>
                <a:t>GL Assessments – used every year in CMS. It compares our achievement to other schools nationally. 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080129" y="3916773"/>
              <a:ext cx="3956539" cy="138918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GL Assessments Progress Tests in Maths and English – nationally validated tests that are taken by a large number of schools across the country.</a:t>
              </a:r>
            </a:p>
            <a:p>
              <a:pPr algn="ctr"/>
              <a:r>
                <a:rPr lang="en-GB" sz="1400" dirty="0" smtClean="0"/>
                <a:t>Taken on the computer (headphones essential!) and externally marked.</a:t>
              </a:r>
              <a:endParaRPr lang="en-GB" sz="1400" dirty="0"/>
            </a:p>
          </p:txBody>
        </p:sp>
      </p:grp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1850" y="2270962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7050" y="5354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3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861525" y="519245"/>
            <a:ext cx="4820817" cy="1204544"/>
          </a:xfrm>
          <a:prstGeom prst="rect">
            <a:avLst/>
          </a:prstGeom>
          <a:ln w="9525" cap="rnd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SATs – in Year 6 (after 5 terms at CMS). Two years of the progress made in Y3 and 4 before pupils join us. </a:t>
            </a:r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6497214" y="519245"/>
            <a:ext cx="4820817" cy="1204544"/>
          </a:xfrm>
          <a:prstGeom prst="rect">
            <a:avLst/>
          </a:prstGeom>
          <a:ln w="9525" cap="rnd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GL Assessments – used every year in CMS. It compares our achievement to other schools nationally. 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42994"/>
              </p:ext>
            </p:extLst>
          </p:nvPr>
        </p:nvGraphicFramePr>
        <p:xfrm>
          <a:off x="861526" y="1847461"/>
          <a:ext cx="4820816" cy="4749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1057874"/>
              </p:ext>
            </p:extLst>
          </p:nvPr>
        </p:nvGraphicFramePr>
        <p:xfrm>
          <a:off x="6497213" y="1959429"/>
          <a:ext cx="4820817" cy="4637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2413" y="5848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9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1999220"/>
          </a:xfrm>
        </p:spPr>
        <p:txBody>
          <a:bodyPr/>
          <a:lstStyle/>
          <a:p>
            <a:r>
              <a:rPr lang="en-GB" dirty="0"/>
              <a:t>To check how our pupils are doing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Used by senior leaders and teachers to make sure that groups of pupils and individual pupils are making good progress. It helps us work out who needs more support.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7574641" y="1081455"/>
            <a:ext cx="3810001" cy="137249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GL Assessments at the end of every year. Also shared with </a:t>
            </a:r>
            <a:r>
              <a:rPr lang="en-GB" dirty="0" err="1"/>
              <a:t>Codsall</a:t>
            </a:r>
            <a:r>
              <a:rPr lang="en-GB" dirty="0"/>
              <a:t> High School when pupils leave us in Year 8.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7574640" y="2689430"/>
            <a:ext cx="3810001" cy="137249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On a day-to-day basis, pupils are assessed against subject specific Key Assessment Criteria.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4625" y="4297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6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38007" y="817448"/>
            <a:ext cx="10093510" cy="2353122"/>
            <a:chOff x="152632" y="2489212"/>
            <a:chExt cx="10093510" cy="2353122"/>
          </a:xfrm>
        </p:grpSpPr>
        <p:grpSp>
          <p:nvGrpSpPr>
            <p:cNvPr id="15" name="Group 14"/>
            <p:cNvGrpSpPr/>
            <p:nvPr/>
          </p:nvGrpSpPr>
          <p:grpSpPr>
            <a:xfrm>
              <a:off x="3638900" y="2489212"/>
              <a:ext cx="6607242" cy="1666875"/>
              <a:chOff x="3638900" y="2597278"/>
              <a:chExt cx="6607242" cy="166687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/>
              <a:srcRect l="17066" r="27789" b="2183"/>
              <a:stretch/>
            </p:blipFill>
            <p:spPr>
              <a:xfrm>
                <a:off x="3638900" y="2597278"/>
                <a:ext cx="5546664" cy="1630477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l="89456"/>
              <a:stretch/>
            </p:blipFill>
            <p:spPr>
              <a:xfrm>
                <a:off x="9185564" y="2597278"/>
                <a:ext cx="1060578" cy="166687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pic>
        </p:grpSp>
        <p:sp>
          <p:nvSpPr>
            <p:cNvPr id="2" name="Text Placeholder 3"/>
            <p:cNvSpPr txBox="1">
              <a:spLocks/>
            </p:cNvSpPr>
            <p:nvPr/>
          </p:nvSpPr>
          <p:spPr>
            <a:xfrm>
              <a:off x="152632" y="3469839"/>
              <a:ext cx="3810001" cy="1372495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Tx/>
                <a:buNone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6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4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/>
                <a:t>GL Assessments show us how a pupil is attaining and the progress they have made since the last test.</a:t>
              </a:r>
            </a:p>
          </p:txBody>
        </p:sp>
      </p:grpSp>
      <p:sp>
        <p:nvSpPr>
          <p:cNvPr id="17" name="Text Placeholder 3"/>
          <p:cNvSpPr txBox="1">
            <a:spLocks/>
          </p:cNvSpPr>
          <p:nvPr/>
        </p:nvSpPr>
        <p:spPr>
          <a:xfrm>
            <a:off x="3057927" y="3627528"/>
            <a:ext cx="3810001" cy="137249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It helps us work out who needs to have more support and informs the groups that pupils will work in.</a:t>
            </a:r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7712825" y="4396217"/>
            <a:ext cx="3810001" cy="137249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This information is also shared with </a:t>
            </a:r>
            <a:r>
              <a:rPr lang="en-GB" dirty="0" err="1"/>
              <a:t>Codsall</a:t>
            </a:r>
            <a:r>
              <a:rPr lang="en-GB" dirty="0"/>
              <a:t> High School when pupils leave us in Year 8.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7975" y="362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5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8DECFDB-D07A-4BD7-8472-E98EA6DCA000}"/>
              </a:ext>
            </a:extLst>
          </p:cNvPr>
          <p:cNvGrpSpPr/>
          <p:nvPr/>
        </p:nvGrpSpPr>
        <p:grpSpPr>
          <a:xfrm>
            <a:off x="660078" y="1162604"/>
            <a:ext cx="9813850" cy="1361217"/>
            <a:chOff x="2332382" y="935521"/>
            <a:chExt cx="8971721" cy="1436618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8BE3C1-8680-47FB-A8EF-3BF117452C06}"/>
                </a:ext>
              </a:extLst>
            </p:cNvPr>
            <p:cNvGrpSpPr/>
            <p:nvPr/>
          </p:nvGrpSpPr>
          <p:grpSpPr>
            <a:xfrm>
              <a:off x="2332382" y="935521"/>
              <a:ext cx="8971721" cy="1436618"/>
              <a:chOff x="2075414" y="935521"/>
              <a:chExt cx="7458075" cy="842962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6B81E9F8-D9BD-45F8-9FBC-9ACB6FB7F3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56879"/>
              <a:stretch/>
            </p:blipFill>
            <p:spPr>
              <a:xfrm>
                <a:off x="2075414" y="935521"/>
                <a:ext cx="7458075" cy="55037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noFill/>
              </a:ln>
              <a:effectLst>
                <a:outerShdw blurRad="50000" algn="tl" rotWithShape="0">
                  <a:srgbClr val="000000">
                    <a:alpha val="41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E37E547-D369-4346-9D82-7A62724A6B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76320"/>
              <a:stretch/>
            </p:blipFill>
            <p:spPr>
              <a:xfrm>
                <a:off x="2075414" y="1485900"/>
                <a:ext cx="7458075" cy="29258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noFill/>
              </a:ln>
              <a:effectLst>
                <a:outerShdw blurRad="50000" algn="tl" rotWithShape="0">
                  <a:srgbClr val="000000">
                    <a:alpha val="41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5EA85F-36F1-4509-B2A7-C48012956F3B}"/>
                </a:ext>
              </a:extLst>
            </p:cNvPr>
            <p:cNvSpPr/>
            <p:nvPr/>
          </p:nvSpPr>
          <p:spPr>
            <a:xfrm>
              <a:off x="3087757" y="1179443"/>
              <a:ext cx="1683026" cy="516835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Arrow: Right 6">
            <a:extLst>
              <a:ext uri="{FF2B5EF4-FFF2-40B4-BE49-F238E27FC236}">
                <a16:creationId xmlns:a16="http://schemas.microsoft.com/office/drawing/2014/main" id="{4B92E82C-C540-41E5-B667-2543B3B3BC72}"/>
              </a:ext>
            </a:extLst>
          </p:cNvPr>
          <p:cNvSpPr/>
          <p:nvPr/>
        </p:nvSpPr>
        <p:spPr>
          <a:xfrm rot="20416299">
            <a:off x="857755" y="2465150"/>
            <a:ext cx="1929177" cy="54299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here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780606" y="2073881"/>
            <a:ext cx="8156077" cy="4326458"/>
            <a:chOff x="3748708" y="2334322"/>
            <a:chExt cx="8156077" cy="43264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117D13-8847-4C63-890A-19FE33DDD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6810"/>
            <a:stretch/>
          </p:blipFill>
          <p:spPr>
            <a:xfrm>
              <a:off x="6383215" y="2334322"/>
              <a:ext cx="5521570" cy="4326458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pic>
        <p:grpSp>
          <p:nvGrpSpPr>
            <p:cNvPr id="11" name="Group 10"/>
            <p:cNvGrpSpPr/>
            <p:nvPr/>
          </p:nvGrpSpPr>
          <p:grpSpPr>
            <a:xfrm>
              <a:off x="3748708" y="3548269"/>
              <a:ext cx="4875711" cy="1574189"/>
              <a:chOff x="3748708" y="3548269"/>
              <a:chExt cx="4875711" cy="1574189"/>
            </a:xfrm>
          </p:grpSpPr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F89F915A-9D3E-43D2-8CC1-718E862B7F17}"/>
                  </a:ext>
                </a:extLst>
              </p:cNvPr>
              <p:cNvSpPr/>
              <p:nvPr/>
            </p:nvSpPr>
            <p:spPr>
              <a:xfrm rot="1278702">
                <a:off x="5476983" y="4347207"/>
                <a:ext cx="3147436" cy="775251"/>
              </a:xfrm>
              <a:prstGeom prst="right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: Single Corner Snipped 16">
                <a:extLst>
                  <a:ext uri="{FF2B5EF4-FFF2-40B4-BE49-F238E27FC236}">
                    <a16:creationId xmlns:a16="http://schemas.microsoft.com/office/drawing/2014/main" id="{90D6D295-9C62-4229-8F23-9249EB3F0567}"/>
                  </a:ext>
                </a:extLst>
              </p:cNvPr>
              <p:cNvSpPr/>
              <p:nvPr/>
            </p:nvSpPr>
            <p:spPr>
              <a:xfrm>
                <a:off x="3748708" y="3548269"/>
                <a:ext cx="2729948" cy="1510747"/>
              </a:xfrm>
              <a:prstGeom prst="snip1Rect">
                <a:avLst>
                  <a:gd name="adj" fmla="val 0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 </a:t>
                </a:r>
                <a:r>
                  <a:rPr lang="en-GB" dirty="0">
                    <a:solidFill>
                      <a:sysClr val="windowText" lastClr="000000"/>
                    </a:solidFill>
                  </a:rPr>
                  <a:t>GL stanines for English and Maths</a:t>
                </a:r>
              </a:p>
            </p:txBody>
          </p:sp>
        </p:grp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715109"/>
              </p:ext>
            </p:extLst>
          </p:nvPr>
        </p:nvGraphicFramePr>
        <p:xfrm>
          <a:off x="1688915" y="3317817"/>
          <a:ext cx="1981016" cy="33410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09611">
                  <a:extLst>
                    <a:ext uri="{9D8B030D-6E8A-4147-A177-3AD203B41FA5}">
                      <a16:colId xmlns:a16="http://schemas.microsoft.com/office/drawing/2014/main" val="175148339"/>
                    </a:ext>
                  </a:extLst>
                </a:gridCol>
                <a:gridCol w="1571405">
                  <a:extLst>
                    <a:ext uri="{9D8B030D-6E8A-4147-A177-3AD203B41FA5}">
                      <a16:colId xmlns:a16="http://schemas.microsoft.com/office/drawing/2014/main" val="4002342907"/>
                    </a:ext>
                  </a:extLst>
                </a:gridCol>
              </a:tblGrid>
              <a:tr h="334108">
                <a:tc gridSpan="2">
                  <a:txBody>
                    <a:bodyPr/>
                    <a:lstStyle/>
                    <a:p>
                      <a:r>
                        <a:rPr lang="en-GB" sz="1400" dirty="0" smtClean="0"/>
                        <a:t>Stanine</a:t>
                      </a:r>
                      <a:endParaRPr lang="en-GB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995059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9</a:t>
                      </a:r>
                      <a:endParaRPr lang="en-GB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GB" sz="1400" dirty="0" smtClean="0"/>
                        <a:t>Above</a:t>
                      </a:r>
                      <a:r>
                        <a:rPr lang="en-GB" sz="1400" baseline="0" dirty="0" smtClean="0"/>
                        <a:t> Average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8081553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8</a:t>
                      </a:r>
                      <a:endParaRPr lang="en-GB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942062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7</a:t>
                      </a:r>
                      <a:endParaRPr lang="en-GB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494345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6</a:t>
                      </a:r>
                      <a:endParaRPr lang="en-GB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GB" sz="1400" dirty="0" smtClean="0"/>
                        <a:t>Average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7468698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5</a:t>
                      </a:r>
                      <a:endParaRPr lang="en-GB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868713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4</a:t>
                      </a:r>
                      <a:endParaRPr lang="en-GB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40117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</a:t>
                      </a:r>
                      <a:endParaRPr lang="en-GB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GB" sz="1400" dirty="0" smtClean="0"/>
                        <a:t>Below Average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4687175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</a:t>
                      </a:r>
                      <a:endParaRPr lang="en-GB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676660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</a:t>
                      </a:r>
                      <a:endParaRPr lang="en-GB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295636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078" y="261255"/>
            <a:ext cx="9813851" cy="733425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90606" y="1302180"/>
            <a:ext cx="609600" cy="6096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94838" y="6049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7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6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 dirty="0"/>
              <a:t>To tell us what pupils need to learn next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Used by teachers to find out what pupils already know and what gaps there are in their learning. Teachers then adapt planning to meet those needs.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436F47D-85A7-4435-AE2C-7DF1ABE4A157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7574641" y="3753283"/>
            <a:ext cx="3810000" cy="97925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Pre and post assessments completed just before and  just after a section of learning.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574640" y="1081455"/>
            <a:ext cx="3810001" cy="88100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GL Assessments at the end of every year.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4977455-1F05-4269-90F5-7EC8C16CCE26}"/>
              </a:ext>
            </a:extLst>
          </p:cNvPr>
          <p:cNvSpPr txBox="1">
            <a:spLocks/>
          </p:cNvSpPr>
          <p:nvPr/>
        </p:nvSpPr>
        <p:spPr>
          <a:xfrm>
            <a:off x="7574640" y="2399409"/>
            <a:ext cx="3810001" cy="91692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KAC – constant monitoring of the KAC pupils still need to achieve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9650" y="1081455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65040" y="1081455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12082" y="2561458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93615" y="4190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5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9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0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uiExpand="1" build="p" animBg="1"/>
      <p:bldP spid="7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2920</TotalTime>
  <Words>1251</Words>
  <Application>Microsoft Office PowerPoint</Application>
  <PresentationFormat>Widescreen</PresentationFormat>
  <Paragraphs>149</Paragraphs>
  <Slides>22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Times New Roman</vt:lpstr>
      <vt:lpstr>Wingdings 2</vt:lpstr>
      <vt:lpstr>Wingdings 3</vt:lpstr>
      <vt:lpstr>Quotable</vt:lpstr>
      <vt:lpstr>Assessment at  Codsall Middle School</vt:lpstr>
      <vt:lpstr>Why do we assess?</vt:lpstr>
      <vt:lpstr>  </vt:lpstr>
      <vt:lpstr>To check how  we’re doing</vt:lpstr>
      <vt:lpstr>PowerPoint Presentation</vt:lpstr>
      <vt:lpstr>To check how our pupils are doing</vt:lpstr>
      <vt:lpstr>PowerPoint Presentation</vt:lpstr>
      <vt:lpstr>PowerPoint Presentation</vt:lpstr>
      <vt:lpstr>To tell us what pupils need to learn next</vt:lpstr>
      <vt:lpstr>PowerPoint Presentation</vt:lpstr>
      <vt:lpstr>PowerPoint Presentation</vt:lpstr>
      <vt:lpstr>PowerPoint Presentation</vt:lpstr>
      <vt:lpstr>How our Key Assessment Criteria work</vt:lpstr>
      <vt:lpstr>A change in focus based on research into what helps pupils make the best progress.  Our aim:  developing assessment capable learners…</vt:lpstr>
      <vt:lpstr>What is an assessment capable learner?</vt:lpstr>
      <vt:lpstr>PowerPoint Presentation</vt:lpstr>
      <vt:lpstr>We are sharing more detailed GL information with pupils and asking them to reflect on the three questions</vt:lpstr>
      <vt:lpstr>PowerPoint Presentation</vt:lpstr>
      <vt:lpstr>PowerPoint Presentation</vt:lpstr>
      <vt:lpstr>PowerPoint Presentation</vt:lpstr>
      <vt:lpstr>How will we share important information with parents?</vt:lpstr>
      <vt:lpstr>How can you help?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at  Codsall Middle School</dc:title>
  <dc:creator>Kirstin Reade</dc:creator>
  <cp:lastModifiedBy>Wendy Griffin</cp:lastModifiedBy>
  <cp:revision>63</cp:revision>
  <dcterms:created xsi:type="dcterms:W3CDTF">2019-10-12T17:00:41Z</dcterms:created>
  <dcterms:modified xsi:type="dcterms:W3CDTF">2019-11-18T15:04:27Z</dcterms:modified>
</cp:coreProperties>
</file>